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06"/>
    <p:restoredTop sz="94274"/>
  </p:normalViewPr>
  <p:slideViewPr>
    <p:cSldViewPr snapToGrid="0" snapToObjects="1">
      <p:cViewPr>
        <p:scale>
          <a:sx n="70" d="100"/>
          <a:sy n="70" d="100"/>
        </p:scale>
        <p:origin x="2576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Akurasi Semtimen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Tanpa Stemming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NB</c:v>
                </c:pt>
                <c:pt idx="1">
                  <c:v>SVM-MI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80.0</c:v>
                </c:pt>
                <c:pt idx="1">
                  <c:v>68.0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Dengan Stemming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NB</c:v>
                </c:pt>
                <c:pt idx="1">
                  <c:v>SVM-MI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82.66999999999998</c:v>
                </c:pt>
                <c:pt idx="1">
                  <c:v>70.66999999999998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95867264"/>
        <c:axId val="1495856560"/>
      </c:barChart>
      <c:catAx>
        <c:axId val="1495867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5856560"/>
        <c:crosses val="autoZero"/>
        <c:auto val="1"/>
        <c:lblAlgn val="ctr"/>
        <c:lblOffset val="100"/>
        <c:noMultiLvlLbl val="0"/>
      </c:catAx>
      <c:valAx>
        <c:axId val="149585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5867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35952-6475-064C-AA5E-D811555D84B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0F255-63CC-F24D-962A-29503B647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14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0F255-63CC-F24D-962A-29503B6479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570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Klasifikasi</a:t>
            </a:r>
            <a:r>
              <a:rPr lang="en-US" dirty="0" smtClean="0"/>
              <a:t> </a:t>
            </a:r>
            <a:r>
              <a:rPr lang="en-US" dirty="0" err="1" smtClean="0"/>
              <a:t>sentimen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komentar</a:t>
            </a:r>
            <a:r>
              <a:rPr lang="en-US" dirty="0" smtClean="0"/>
              <a:t> </a:t>
            </a:r>
            <a:r>
              <a:rPr lang="en-US" dirty="0" err="1" smtClean="0"/>
              <a:t>resotran</a:t>
            </a:r>
            <a:r>
              <a:rPr lang="en-US" dirty="0" smtClean="0"/>
              <a:t> di </a:t>
            </a:r>
            <a:r>
              <a:rPr lang="en-US" dirty="0" err="1" smtClean="0"/>
              <a:t>halaman</a:t>
            </a:r>
            <a:r>
              <a:rPr lang="en-US" dirty="0" smtClean="0"/>
              <a:t> web </a:t>
            </a:r>
            <a:r>
              <a:rPr lang="en-US" dirty="0" err="1" smtClean="0"/>
              <a:t>zomato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 </a:t>
            </a:r>
            <a:r>
              <a:rPr lang="en-US" dirty="0" err="1" smtClean="0"/>
              <a:t>Putu</a:t>
            </a:r>
            <a:r>
              <a:rPr lang="en-US" dirty="0" smtClean="0"/>
              <a:t> Indra Aristya</a:t>
            </a:r>
          </a:p>
          <a:p>
            <a:r>
              <a:rPr lang="en-US" dirty="0" smtClean="0"/>
              <a:t>Yogi </a:t>
            </a:r>
            <a:r>
              <a:rPr lang="en-US" dirty="0" err="1" smtClean="0"/>
              <a:t>Wisesa</a:t>
            </a:r>
            <a:r>
              <a:rPr lang="en-US" dirty="0" smtClean="0"/>
              <a:t> Chandra</a:t>
            </a:r>
          </a:p>
          <a:p>
            <a:r>
              <a:rPr lang="en-US" dirty="0" err="1" smtClean="0"/>
              <a:t>Raginda</a:t>
            </a:r>
            <a:r>
              <a:rPr lang="en-US" dirty="0" smtClean="0"/>
              <a:t> </a:t>
            </a:r>
            <a:r>
              <a:rPr lang="en-US" dirty="0" err="1" smtClean="0"/>
              <a:t>Firdaus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99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Sentimen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8867" y="2512300"/>
            <a:ext cx="4894266" cy="367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8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617856"/>
            <a:ext cx="7729728" cy="1188720"/>
          </a:xfrm>
        </p:spPr>
        <p:txBody>
          <a:bodyPr/>
          <a:lstStyle/>
          <a:p>
            <a:r>
              <a:rPr lang="en-US" dirty="0" smtClean="0"/>
              <a:t>Proses </a:t>
            </a:r>
            <a:r>
              <a:rPr lang="en-US" dirty="0" err="1" smtClean="0"/>
              <a:t>pelatihan</a:t>
            </a:r>
            <a:endParaRPr lang="en-US" dirty="0"/>
          </a:p>
        </p:txBody>
      </p:sp>
      <p:sp>
        <p:nvSpPr>
          <p:cNvPr id="5" name="Parallelogram 4"/>
          <p:cNvSpPr/>
          <p:nvPr/>
        </p:nvSpPr>
        <p:spPr>
          <a:xfrm>
            <a:off x="584799" y="3827657"/>
            <a:ext cx="1282262" cy="71470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02785" y="3038777"/>
            <a:ext cx="1734207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Preproses</a:t>
            </a:r>
            <a:r>
              <a:rPr lang="en-US" sz="1600" dirty="0" smtClean="0"/>
              <a:t> (</a:t>
            </a:r>
            <a:r>
              <a:rPr lang="en-US" sz="1600" i="1" dirty="0" err="1" smtClean="0"/>
              <a:t>tanpa</a:t>
            </a:r>
            <a:r>
              <a:rPr lang="en-US" sz="1600" i="1" dirty="0" smtClean="0"/>
              <a:t> stemming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2602785" y="4542361"/>
            <a:ext cx="1734207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Preproses</a:t>
            </a:r>
            <a:r>
              <a:rPr lang="en-US" sz="1600" dirty="0" smtClean="0"/>
              <a:t> (</a:t>
            </a:r>
            <a:r>
              <a:rPr lang="en-US" sz="1600" i="1" dirty="0" err="1" smtClean="0"/>
              <a:t>dengan</a:t>
            </a:r>
            <a:r>
              <a:rPr lang="en-US" sz="1600" i="1" dirty="0" smtClean="0"/>
              <a:t> stemming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5093738" y="3038776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smtClean="0"/>
              <a:t>Mutual Information</a:t>
            </a:r>
            <a:endParaRPr lang="en-US" i="1" dirty="0"/>
          </a:p>
        </p:txBody>
      </p:sp>
      <p:sp>
        <p:nvSpPr>
          <p:cNvPr id="9" name="Rectangle 8"/>
          <p:cNvSpPr/>
          <p:nvPr/>
        </p:nvSpPr>
        <p:spPr>
          <a:xfrm>
            <a:off x="7479587" y="3038776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SVM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474337" y="2129633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MNB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093738" y="4542360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smtClean="0"/>
              <a:t>Mutual Information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7479587" y="4534365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SVM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474337" y="5473956"/>
            <a:ext cx="1629103" cy="74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MNB</a:t>
            </a:r>
            <a:endParaRPr lang="en-US" dirty="0"/>
          </a:p>
        </p:txBody>
      </p:sp>
      <p:sp>
        <p:nvSpPr>
          <p:cNvPr id="15" name="Parallelogram 14"/>
          <p:cNvSpPr/>
          <p:nvPr/>
        </p:nvSpPr>
        <p:spPr>
          <a:xfrm>
            <a:off x="10196523" y="2145398"/>
            <a:ext cx="1282262" cy="71470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5" idx="2"/>
            <a:endCxn id="6" idx="1"/>
          </p:cNvCxnSpPr>
          <p:nvPr/>
        </p:nvCxnSpPr>
        <p:spPr>
          <a:xfrm flipV="1">
            <a:off x="1777723" y="3411895"/>
            <a:ext cx="825062" cy="773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2"/>
            <a:endCxn id="7" idx="1"/>
          </p:cNvCxnSpPr>
          <p:nvPr/>
        </p:nvCxnSpPr>
        <p:spPr>
          <a:xfrm>
            <a:off x="1777723" y="4185009"/>
            <a:ext cx="825062" cy="730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3"/>
          </p:cNvCxnSpPr>
          <p:nvPr/>
        </p:nvCxnSpPr>
        <p:spPr>
          <a:xfrm flipV="1">
            <a:off x="4336992" y="3411893"/>
            <a:ext cx="756746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7" idx="3"/>
            <a:endCxn id="11" idx="1"/>
          </p:cNvCxnSpPr>
          <p:nvPr/>
        </p:nvCxnSpPr>
        <p:spPr>
          <a:xfrm flipV="1">
            <a:off x="4336992" y="4915478"/>
            <a:ext cx="75674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8" idx="3"/>
            <a:endCxn id="9" idx="1"/>
          </p:cNvCxnSpPr>
          <p:nvPr/>
        </p:nvCxnSpPr>
        <p:spPr>
          <a:xfrm>
            <a:off x="6722841" y="3411894"/>
            <a:ext cx="7567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3"/>
            <a:endCxn id="12" idx="1"/>
          </p:cNvCxnSpPr>
          <p:nvPr/>
        </p:nvCxnSpPr>
        <p:spPr>
          <a:xfrm flipV="1">
            <a:off x="6722841" y="4907483"/>
            <a:ext cx="756746" cy="7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6" idx="0"/>
            <a:endCxn id="10" idx="1"/>
          </p:cNvCxnSpPr>
          <p:nvPr/>
        </p:nvCxnSpPr>
        <p:spPr>
          <a:xfrm rot="5400000" flipH="1" flipV="1">
            <a:off x="5204100" y="768540"/>
            <a:ext cx="536026" cy="40044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7" idx="2"/>
            <a:endCxn id="13" idx="1"/>
          </p:cNvCxnSpPr>
          <p:nvPr/>
        </p:nvCxnSpPr>
        <p:spPr>
          <a:xfrm rot="16200000" flipH="1">
            <a:off x="5192874" y="3565611"/>
            <a:ext cx="558478" cy="40044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arallelogram 31"/>
          <p:cNvSpPr/>
          <p:nvPr/>
        </p:nvSpPr>
        <p:spPr>
          <a:xfrm>
            <a:off x="10196523" y="3043428"/>
            <a:ext cx="1282262" cy="71470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10" idx="3"/>
            <a:endCxn id="15" idx="5"/>
          </p:cNvCxnSpPr>
          <p:nvPr/>
        </p:nvCxnSpPr>
        <p:spPr>
          <a:xfrm flipV="1">
            <a:off x="9103440" y="2502750"/>
            <a:ext cx="11824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9" idx="3"/>
            <a:endCxn id="32" idx="5"/>
          </p:cNvCxnSpPr>
          <p:nvPr/>
        </p:nvCxnSpPr>
        <p:spPr>
          <a:xfrm flipV="1">
            <a:off x="9108690" y="3400780"/>
            <a:ext cx="1177171" cy="11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Parallelogram 36"/>
          <p:cNvSpPr/>
          <p:nvPr/>
        </p:nvSpPr>
        <p:spPr>
          <a:xfrm>
            <a:off x="10191269" y="4567931"/>
            <a:ext cx="1282262" cy="71470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8" name="Parallelogram 37"/>
          <p:cNvSpPr/>
          <p:nvPr/>
        </p:nvSpPr>
        <p:spPr>
          <a:xfrm>
            <a:off x="10191269" y="5465961"/>
            <a:ext cx="1282262" cy="71470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9098186" y="4925283"/>
            <a:ext cx="118242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9103436" y="5823313"/>
            <a:ext cx="1177171" cy="11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84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Metode</a:t>
            </a:r>
            <a:r>
              <a:rPr lang="en-US" dirty="0" smtClean="0"/>
              <a:t>: Multinomial naïve </a:t>
            </a:r>
            <a:r>
              <a:rPr lang="en-US" dirty="0" err="1" smtClean="0"/>
              <a:t>bayes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2161032" y="2850990"/>
                <a:ext cx="7869936" cy="22862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i="1">
                          <a:latin typeface="Cambria Math" charset="0"/>
                          <a:ea typeface="Calibri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𝑘𝑎𝑡𝑎</m:t>
                          </m:r>
                        </m:e>
                        <m:e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𝑘𝑒𝑙𝑎𝑠</m:t>
                          </m:r>
                        </m:e>
                      </m:d>
                      <m:r>
                        <a:rPr lang="id-ID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𝑘𝑎𝑡𝑎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 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𝑑𝑎𝑙𝑎𝑚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 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𝑘𝑒𝑙𝑎𝑠</m:t>
                              </m:r>
                            </m:e>
                          </m:d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+1</m:t>
                          </m:r>
                        </m:num>
                        <m:den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dPr>
                            <m:e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𝑠𝑒𝑚𝑢𝑎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 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𝑘𝑎𝑡𝑎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 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𝑑𝑎𝑙𝑎𝑚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 </m:t>
                              </m:r>
                              <m:r>
                                <a:rPr lang="id-ID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𝑘𝑒𝑙𝑎𝑠</m:t>
                              </m:r>
                            </m:e>
                          </m:d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+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𝑐𝑜𝑢𝑛𝑡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(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𝑘𝑎𝑡𝑎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 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𝑢𝑛𝑖𝑘</m:t>
                          </m:r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)</m:t>
                          </m:r>
                        </m:den>
                      </m:f>
                      <m:r>
                        <a:rPr lang="id-ID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 (1)</m:t>
                      </m:r>
                    </m:oMath>
                  </m:oMathPara>
                </a14:m>
                <a:endParaRPr lang="en-US" dirty="0" smtClean="0">
                  <a:effectLst/>
                  <a:latin typeface="Times New Roman" charset="0"/>
                  <a:ea typeface="Calibri" charset="0"/>
                  <a:cs typeface="Times New Roman" charset="0"/>
                </a:endParaRPr>
              </a:p>
              <a:p>
                <a:pPr>
                  <a:lnSpc>
                    <a:spcPct val="150000"/>
                  </a:lnSpc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d-ID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𝑃</m:t>
                      </m:r>
                      <m:d>
                        <m:dPr>
                          <m:ctrlPr>
                            <a:rPr lang="en-US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dPr>
                        <m:e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𝑘𝑎𝑙𝑖𝑚𝑎𝑡</m:t>
                          </m:r>
                        </m:e>
                        <m:e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𝑘𝑒𝑙𝑎𝑠</m:t>
                          </m:r>
                        </m:e>
                      </m:d>
                      <m:r>
                        <a:rPr lang="id-ID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subHide m:val="on"/>
                          <m:supHide m:val="on"/>
                          <m:ctrlPr>
                            <a:rPr lang="en-US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naryPr>
                        <m:sub/>
                        <m:sup/>
                        <m:e>
                          <m:func>
                            <m:funcPr>
                              <m:ctrlPr>
                                <a:rPr lang="en-US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d-ID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log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effectLst/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</m:ctrlPr>
                                </m:dPr>
                                <m:e>
                                  <m:r>
                                    <a:rPr lang="id-ID" i="1">
                                      <a:effectLst/>
                                      <a:latin typeface="Cambria Math" charset="0"/>
                                      <a:ea typeface="Calibri" charset="0"/>
                                      <a:cs typeface="Times New Roman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effectLst/>
                                          <a:latin typeface="Cambria Math" charset="0"/>
                                          <a:ea typeface="Calibri" charset="0"/>
                                          <a:cs typeface="Times New Roman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d-ID" i="1">
                                          <a:effectLst/>
                                          <a:latin typeface="Cambria Math" charset="0"/>
                                          <a:ea typeface="Calibri" charset="0"/>
                                          <a:cs typeface="Times New Roman" charset="0"/>
                                        </a:rPr>
                                        <m:t>𝑘𝑎𝑡𝑎</m:t>
                                      </m:r>
                                    </m:e>
                                    <m:e>
                                      <m:r>
                                        <a:rPr lang="id-ID" i="1">
                                          <a:effectLst/>
                                          <a:latin typeface="Cambria Math" charset="0"/>
                                          <a:ea typeface="Calibri" charset="0"/>
                                          <a:cs typeface="Times New Roman" charset="0"/>
                                        </a:rPr>
                                        <m:t>𝑘𝑒𝑙𝑎𝑠</m:t>
                                      </m:r>
                                    </m:e>
                                  </m:d>
                                </m:e>
                              </m:d>
                            </m:e>
                          </m:func>
                          <m:r>
                            <a:rPr lang="id-ID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(2)</m:t>
                          </m:r>
                        </m:e>
                      </m:nary>
                    </m:oMath>
                  </m:oMathPara>
                </a14:m>
                <a:endParaRPr lang="en-US" dirty="0">
                  <a:effectLst/>
                  <a:latin typeface="Times New Roman" charset="0"/>
                  <a:ea typeface="Calibri" charset="0"/>
                  <a:cs typeface="Times New Roman" charset="0"/>
                </a:endParaRPr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1032" y="2850990"/>
                <a:ext cx="7869936" cy="228620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7635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Metode</a:t>
            </a:r>
            <a:r>
              <a:rPr lang="en-US" dirty="0" smtClean="0"/>
              <a:t>: mutual information &amp; SVM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26" y="3305048"/>
            <a:ext cx="3967378" cy="27936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15" y="5705043"/>
            <a:ext cx="4241800" cy="78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4640" y="3341827"/>
            <a:ext cx="2948432" cy="2948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0926" y="2706624"/>
            <a:ext cx="4104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Mutual Information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36561" y="2706624"/>
            <a:ext cx="4104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SVM Linear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40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AKurasi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359061445"/>
              </p:ext>
            </p:extLst>
          </p:nvPr>
        </p:nvGraphicFramePr>
        <p:xfrm>
          <a:off x="3093593" y="2443226"/>
          <a:ext cx="6004814" cy="3975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71645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Analisa</a:t>
            </a:r>
            <a:r>
              <a:rPr lang="en-US" dirty="0" smtClean="0"/>
              <a:t> &amp; </a:t>
            </a:r>
            <a:r>
              <a:rPr lang="en-US" dirty="0" err="1" smtClean="0"/>
              <a:t>kesimpulan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Stemming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membantu</a:t>
            </a:r>
            <a:r>
              <a:rPr lang="en-US" dirty="0" smtClean="0"/>
              <a:t> </a:t>
            </a:r>
            <a:r>
              <a:rPr lang="en-US" dirty="0" err="1" smtClean="0"/>
              <a:t>menaikkan</a:t>
            </a:r>
            <a:r>
              <a:rPr lang="en-US" dirty="0" smtClean="0"/>
              <a:t> </a:t>
            </a:r>
            <a:r>
              <a:rPr lang="en-US" dirty="0" err="1" smtClean="0"/>
              <a:t>akurasi</a:t>
            </a:r>
            <a:r>
              <a:rPr lang="en-US" dirty="0" smtClean="0"/>
              <a:t>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mengurangi</a:t>
            </a:r>
            <a:r>
              <a:rPr lang="en-US" dirty="0" smtClean="0"/>
              <a:t> </a:t>
            </a:r>
            <a:r>
              <a:rPr lang="en-US" dirty="0" err="1" smtClean="0"/>
              <a:t>variansi</a:t>
            </a:r>
            <a:r>
              <a:rPr lang="en-US" dirty="0" smtClean="0"/>
              <a:t> kata </a:t>
            </a:r>
            <a:r>
              <a:rPr lang="mr-IN" dirty="0" smtClean="0"/>
              <a:t>–</a:t>
            </a:r>
            <a:r>
              <a:rPr lang="en-US" dirty="0" smtClean="0"/>
              <a:t> kata yang </a:t>
            </a:r>
            <a:r>
              <a:rPr lang="en-US" dirty="0" err="1" smtClean="0"/>
              <a:t>mungkin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dikenali</a:t>
            </a:r>
            <a:r>
              <a:rPr lang="en-US" dirty="0" smtClean="0"/>
              <a:t> </a:t>
            </a:r>
            <a:r>
              <a:rPr lang="en-US" dirty="0" err="1" smtClean="0"/>
              <a:t>berbeda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Mutual Information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mengurangin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yang </a:t>
            </a:r>
            <a:r>
              <a:rPr lang="en-US" dirty="0" err="1" smtClean="0"/>
              <a:t>diklasifikasi</a:t>
            </a:r>
            <a:r>
              <a:rPr lang="en-US" dirty="0" smtClean="0"/>
              <a:t> </a:t>
            </a: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memberikan</a:t>
            </a:r>
            <a:r>
              <a:rPr lang="en-US" dirty="0" smtClean="0"/>
              <a:t> </a:t>
            </a:r>
            <a:r>
              <a:rPr lang="en-US" dirty="0" err="1" smtClean="0"/>
              <a:t>akurasi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baik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808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21</TotalTime>
  <Words>145</Words>
  <Application>Microsoft Macintosh PowerPoint</Application>
  <PresentationFormat>Widescreen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Cambria Math</vt:lpstr>
      <vt:lpstr>Gill Sans MT</vt:lpstr>
      <vt:lpstr>Mangal</vt:lpstr>
      <vt:lpstr>Times New Roman</vt:lpstr>
      <vt:lpstr>Arial</vt:lpstr>
      <vt:lpstr>Parcel</vt:lpstr>
      <vt:lpstr>Klasifikasi sentimen pada komentar resotran di halaman web zomato</vt:lpstr>
      <vt:lpstr>Sentimen</vt:lpstr>
      <vt:lpstr>Proses pelatihan</vt:lpstr>
      <vt:lpstr>Metode: Multinomial naïve bayes</vt:lpstr>
      <vt:lpstr>Metode: mutual information &amp; SVM</vt:lpstr>
      <vt:lpstr>AKurasi</vt:lpstr>
      <vt:lpstr>Analisa &amp; kesimpulan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Klasifikasi sentimen pada komentar resotran di halaman web zomato</dc:title>
  <dc:creator>Indra Aristya</dc:creator>
  <cp:lastModifiedBy>Indra Aristya</cp:lastModifiedBy>
  <cp:revision>3</cp:revision>
  <dcterms:created xsi:type="dcterms:W3CDTF">2018-12-06T10:23:34Z</dcterms:created>
  <dcterms:modified xsi:type="dcterms:W3CDTF">2018-12-06T10:45:11Z</dcterms:modified>
</cp:coreProperties>
</file>

<file path=docProps/thumbnail.jpeg>
</file>